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>
      <p:cViewPr>
        <p:scale>
          <a:sx n="68" d="100"/>
          <a:sy n="68" d="100"/>
        </p:scale>
        <p:origin x="251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861740"/>
            <a:ext cx="3105150" cy="107721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2 Learning from career and labour market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3 Addressing the needs of each pupil.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4 Linking curriculum learning to careers.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1F1F"/>
                </a:solidFill>
                <a:latin typeface="Google Sans"/>
              </a:rPr>
              <a:t>Benchmark 7 Encounters with further &amp; higher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8 Personal </a:t>
            </a:r>
            <a:r>
              <a:rPr lang="en-GB" dirty="0">
                <a:solidFill>
                  <a:srgbClr val="1F1F1F"/>
                </a:solidFill>
                <a:latin typeface="Google Sans"/>
              </a:rPr>
              <a:t>Guidance</a:t>
            </a: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0125" y="2213839"/>
            <a:ext cx="4646575" cy="276999"/>
          </a:xfrm>
        </p:spPr>
        <p:txBody>
          <a:bodyPr/>
          <a:lstStyle/>
          <a:p>
            <a:r>
              <a:rPr lang="en-US" sz="1800" dirty="0"/>
              <a:t>Respectful, </a:t>
            </a:r>
            <a:r>
              <a:rPr lang="en-US" sz="1800" dirty="0" err="1"/>
              <a:t>Succesful</a:t>
            </a:r>
            <a:r>
              <a:rPr lang="en-US" sz="1800" dirty="0"/>
              <a:t> and </a:t>
            </a:r>
            <a:r>
              <a:rPr lang="en-US" sz="1800" dirty="0" err="1"/>
              <a:t>Worldwise</a:t>
            </a:r>
            <a:endParaRPr lang="en-US" sz="18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Richard Lake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307777"/>
          </a:xfrm>
        </p:spPr>
        <p:txBody>
          <a:bodyPr/>
          <a:lstStyle/>
          <a:p>
            <a:r>
              <a:rPr lang="en-US" dirty="0"/>
              <a:t>richard.lake@kgaeasthampstead.uk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01344 304567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616" y="5350602"/>
            <a:ext cx="3105150" cy="16432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Benchmark 2 Learning from career and labour market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Benchmark 3 Addressing the needs of each pupil.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Benchmark 4 Linking curriculum learning to careers.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Benchmark 5 Encounters with employers and employees.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Benchmark 6 Experiences of workplaces.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1F1F1F"/>
                </a:solidFill>
                <a:latin typeface="Google Sans"/>
              </a:rPr>
              <a:t>Benchmark 7 Encounters with further &amp; higher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1F1F1F"/>
                </a:solidFill>
                <a:effectLst/>
                <a:latin typeface="Google Sans"/>
              </a:rPr>
              <a:t>Benchmark 8 Personal </a:t>
            </a:r>
            <a:r>
              <a:rPr lang="en-GB" sz="1000" dirty="0">
                <a:solidFill>
                  <a:srgbClr val="1F1F1F"/>
                </a:solidFill>
                <a:latin typeface="Google Sans"/>
              </a:rPr>
              <a:t>Guidance</a:t>
            </a:r>
            <a:endParaRPr lang="en-GB" sz="1000" b="0" i="0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839464"/>
            <a:ext cx="3105150" cy="107721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2 Learning from career and labour market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3 Addressing the needs of each pupil.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4 Linking curriculum learning to careers..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1F1F"/>
                </a:solidFill>
                <a:latin typeface="Google Sans"/>
              </a:rPr>
              <a:t>Benchmark 7 Encounters with further &amp; higher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8 Personal </a:t>
            </a:r>
            <a:r>
              <a:rPr lang="en-GB" dirty="0">
                <a:solidFill>
                  <a:srgbClr val="1F1F1F"/>
                </a:solidFill>
                <a:latin typeface="Google Sans"/>
              </a:rPr>
              <a:t>Guidance</a:t>
            </a: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352328"/>
            <a:ext cx="3105150" cy="150382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2 Learning from career and labour market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3 Addressing the needs of each pupil.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4 Linking curriculum learning to careers.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5 Encounters with employers and employees.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6 Experiences of workplaces.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1F1F"/>
                </a:solidFill>
                <a:latin typeface="Google Sans"/>
              </a:rPr>
              <a:t>Benchmark 7 Encounters with further &amp; higher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8 Personal </a:t>
            </a:r>
            <a:r>
              <a:rPr lang="en-GB" dirty="0">
                <a:solidFill>
                  <a:srgbClr val="1F1F1F"/>
                </a:solidFill>
                <a:latin typeface="Google Sans"/>
              </a:rPr>
              <a:t>Guidance</a:t>
            </a: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806130"/>
            <a:ext cx="3105150" cy="153888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2 Learning from career and labour market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3 Addressing the needs of each pupil.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4 Linking curriculum learning to careers.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5 Encounters with employers and employees.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1F1F"/>
                </a:solidFill>
                <a:latin typeface="Google Sans"/>
              </a:rPr>
              <a:t>Benchmark 7 Encounters with further &amp; higher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8 Personal </a:t>
            </a:r>
            <a:r>
              <a:rPr lang="en-GB" dirty="0">
                <a:solidFill>
                  <a:srgbClr val="1F1F1F"/>
                </a:solidFill>
                <a:latin typeface="Google Sans"/>
              </a:rPr>
              <a:t>Guidance</a:t>
            </a: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345013"/>
            <a:ext cx="3105150" cy="118874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Gatsby Benchmarks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2 Learning from career and labour market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3 Addressing the needs of each pupil.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4 Linking curriculum learning to careers.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5 Encounters with employers and employees.</a:t>
            </a:r>
          </a:p>
          <a:p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833876"/>
            <a:ext cx="3105150" cy="164797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Gatsby Benchmarks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2 Learning from career and labour market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3 Addressing the needs of each pupil.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4 Linking curriculum learning to careers.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1F1F"/>
                </a:solidFill>
                <a:latin typeface="Google Sans"/>
              </a:rPr>
              <a:t>Benchmark 7 Encounters with further and higher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Benchmark 8 Personal </a:t>
            </a:r>
            <a:r>
              <a:rPr lang="en-GB" dirty="0">
                <a:solidFill>
                  <a:srgbClr val="1F1F1F"/>
                </a:solidFill>
                <a:latin typeface="Google Sans"/>
              </a:rPr>
              <a:t>Guidance</a:t>
            </a: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307777"/>
          </a:xfrm>
        </p:spPr>
        <p:txBody>
          <a:bodyPr/>
          <a:lstStyle/>
          <a:p>
            <a:r>
              <a:rPr lang="en-US" dirty="0"/>
              <a:t>UCAS application support</a:t>
            </a:r>
          </a:p>
          <a:p>
            <a:r>
              <a:rPr lang="en-US" dirty="0"/>
              <a:t>Tutor time guidance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1077218"/>
          </a:xfrm>
        </p:spPr>
        <p:txBody>
          <a:bodyPr/>
          <a:lstStyle/>
          <a:p>
            <a:r>
              <a:rPr lang="en-US" dirty="0"/>
              <a:t>Work related working experience</a:t>
            </a:r>
          </a:p>
          <a:p>
            <a:r>
              <a:rPr lang="en-US" dirty="0"/>
              <a:t>University visit</a:t>
            </a:r>
          </a:p>
          <a:p>
            <a:r>
              <a:rPr lang="en-US" dirty="0"/>
              <a:t>Tutor time guidance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External speakers</a:t>
            </a:r>
          </a:p>
          <a:p>
            <a:r>
              <a:rPr lang="en-US" dirty="0"/>
              <a:t>Career guidance session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1846659"/>
          </a:xfrm>
        </p:spPr>
        <p:txBody>
          <a:bodyPr/>
          <a:lstStyle/>
          <a:p>
            <a:r>
              <a:rPr lang="en-US" dirty="0"/>
              <a:t>Surrey University masterclasses</a:t>
            </a:r>
          </a:p>
          <a:p>
            <a:r>
              <a:rPr lang="en-GB" dirty="0"/>
              <a:t>KAEP Year 11 6th Form Evening</a:t>
            </a:r>
          </a:p>
          <a:p>
            <a:r>
              <a:rPr lang="en-GB" dirty="0"/>
              <a:t>Surrey Stars Workshop - Exploring jobs</a:t>
            </a:r>
          </a:p>
          <a:p>
            <a:r>
              <a:rPr lang="en-GB" dirty="0"/>
              <a:t>ASK Parent Virtual apprenticeships presentation</a:t>
            </a:r>
          </a:p>
          <a:p>
            <a:r>
              <a:rPr lang="en-US" dirty="0"/>
              <a:t>Individual career interviews</a:t>
            </a:r>
          </a:p>
          <a:p>
            <a:r>
              <a:rPr lang="en-US" dirty="0"/>
              <a:t>Visit to Bracknell &amp; Wokingham College</a:t>
            </a:r>
          </a:p>
          <a:p>
            <a:r>
              <a:rPr lang="en-US" dirty="0"/>
              <a:t>Elevate study skills sessions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352328"/>
            <a:ext cx="3105150" cy="2000548"/>
          </a:xfrm>
        </p:spPr>
        <p:txBody>
          <a:bodyPr/>
          <a:lstStyle/>
          <a:p>
            <a:r>
              <a:rPr lang="en-US" dirty="0"/>
              <a:t>Individual career interviews</a:t>
            </a:r>
          </a:p>
          <a:p>
            <a:r>
              <a:rPr lang="en-US" dirty="0"/>
              <a:t>Work related working experience</a:t>
            </a:r>
          </a:p>
          <a:p>
            <a:r>
              <a:rPr lang="en-US" dirty="0"/>
              <a:t>Activate colleges presentation</a:t>
            </a:r>
          </a:p>
          <a:p>
            <a:r>
              <a:rPr lang="en-US" dirty="0"/>
              <a:t>Fujitsu – CV skills morning and Mock interview day</a:t>
            </a:r>
          </a:p>
          <a:p>
            <a:r>
              <a:rPr lang="en-GB" dirty="0"/>
              <a:t>Surrey Uni masterclasses - Post 16 &amp; 18 pathways</a:t>
            </a:r>
          </a:p>
          <a:p>
            <a:r>
              <a:rPr lang="en-GB" dirty="0"/>
              <a:t>Surrey Uni – English and Maths revision classes</a:t>
            </a:r>
          </a:p>
          <a:p>
            <a:r>
              <a:rPr lang="en-GB" dirty="0"/>
              <a:t>ASK Parent Virtual apprenticeships presentation</a:t>
            </a:r>
          </a:p>
          <a:p>
            <a:r>
              <a:rPr lang="en-GB" dirty="0"/>
              <a:t>KAEP6 Taster Day June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848850"/>
            <a:ext cx="3105150" cy="1538883"/>
          </a:xfrm>
        </p:spPr>
        <p:txBody>
          <a:bodyPr/>
          <a:lstStyle/>
          <a:p>
            <a:r>
              <a:rPr lang="en-GB" dirty="0"/>
              <a:t>Wellington College Year 9 Humanities Day</a:t>
            </a:r>
          </a:p>
          <a:p>
            <a:r>
              <a:rPr lang="en-US" dirty="0"/>
              <a:t>Surrey University activities Speak Up!! Speak Out</a:t>
            </a:r>
          </a:p>
          <a:p>
            <a:r>
              <a:rPr lang="en-US" dirty="0"/>
              <a:t>National Apprenticeship Week</a:t>
            </a:r>
          </a:p>
          <a:p>
            <a:r>
              <a:rPr lang="en-US" dirty="0"/>
              <a:t>National Careers Week</a:t>
            </a:r>
          </a:p>
          <a:p>
            <a:r>
              <a:rPr lang="en-US" dirty="0"/>
              <a:t>NHS Experience Health session</a:t>
            </a:r>
          </a:p>
          <a:p>
            <a:r>
              <a:rPr lang="en-US" dirty="0" err="1"/>
              <a:t>Adviza</a:t>
            </a:r>
            <a:r>
              <a:rPr lang="en-US" dirty="0"/>
              <a:t> - Apprenticeship session</a:t>
            </a:r>
          </a:p>
          <a:p>
            <a:r>
              <a:rPr lang="en-GB" dirty="0"/>
              <a:t>Surrey Stars School, Skills and beyond (Campus visit)</a:t>
            </a:r>
          </a:p>
          <a:p>
            <a:r>
              <a:rPr lang="en-US" dirty="0"/>
              <a:t>Activate colleges FE session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345372"/>
            <a:ext cx="3105150" cy="1846659"/>
          </a:xfrm>
        </p:spPr>
        <p:txBody>
          <a:bodyPr/>
          <a:lstStyle/>
          <a:p>
            <a:r>
              <a:rPr lang="en-US" dirty="0"/>
              <a:t>Surrey Stars - Crime scene </a:t>
            </a:r>
            <a:r>
              <a:rPr lang="en-US" dirty="0" err="1"/>
              <a:t>Maths</a:t>
            </a:r>
            <a:r>
              <a:rPr lang="en-US" dirty="0"/>
              <a:t> Investigation - </a:t>
            </a:r>
            <a:r>
              <a:rPr lang="en-GB" dirty="0"/>
              <a:t>Surrey university - Exploring Higher Education 3 day programme</a:t>
            </a:r>
          </a:p>
          <a:p>
            <a:r>
              <a:rPr lang="en-US" dirty="0"/>
              <a:t>Wellington College Activity Day</a:t>
            </a:r>
            <a:r>
              <a:rPr lang="en-GB" dirty="0"/>
              <a:t>s</a:t>
            </a:r>
          </a:p>
          <a:p>
            <a:r>
              <a:rPr lang="en-US" dirty="0"/>
              <a:t>National Apprenticeship Week</a:t>
            </a:r>
          </a:p>
          <a:p>
            <a:r>
              <a:rPr lang="en-US" dirty="0"/>
              <a:t>National Careers Week</a:t>
            </a:r>
          </a:p>
          <a:p>
            <a:r>
              <a:rPr lang="en-GB" dirty="0"/>
              <a:t>Fujitsu Enterprise Challenge Day &amp; Dragons Den final</a:t>
            </a:r>
          </a:p>
          <a:p>
            <a:r>
              <a:rPr lang="en-GB" dirty="0"/>
              <a:t>Reading FC – Premier League inspires programme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834234"/>
            <a:ext cx="3105150" cy="1538883"/>
          </a:xfrm>
        </p:spPr>
        <p:txBody>
          <a:bodyPr/>
          <a:lstStyle/>
          <a:p>
            <a:r>
              <a:rPr lang="en-US" dirty="0"/>
              <a:t>National Apprenticeship Week</a:t>
            </a:r>
          </a:p>
          <a:p>
            <a:r>
              <a:rPr lang="en-US" dirty="0"/>
              <a:t>National Careers Week</a:t>
            </a:r>
          </a:p>
          <a:p>
            <a:r>
              <a:rPr lang="en-US" dirty="0"/>
              <a:t>Assemblies on Local Market Information</a:t>
            </a:r>
          </a:p>
          <a:p>
            <a:r>
              <a:rPr lang="en-US" dirty="0"/>
              <a:t>Registering with Career Pilot</a:t>
            </a:r>
          </a:p>
          <a:p>
            <a:r>
              <a:rPr lang="en-GB" dirty="0"/>
              <a:t>Surrey University campus visits – Introducing students to University experience.</a:t>
            </a:r>
          </a:p>
          <a:p>
            <a:r>
              <a:rPr lang="en-GB" dirty="0"/>
              <a:t>Crisscross days 1 and 2 activities looking at job roles and skills required – Work related learning through career pilot registration</a:t>
            </a:r>
          </a:p>
          <a:p>
            <a:endParaRPr lang="en-US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749300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2024-2025 Kings’ Academy </a:t>
            </a:r>
            <a:r>
              <a:rPr lang="en-GB" sz="3000" b="1" spc="30" dirty="0" err="1">
                <a:solidFill>
                  <a:srgbClr val="00A8A8"/>
                </a:solidFill>
                <a:latin typeface="Lato"/>
                <a:cs typeface="Lato"/>
              </a:rPr>
              <a:t>Easthampstead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 Park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568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Google Sans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Richard Lake</cp:lastModifiedBy>
  <cp:revision>32</cp:revision>
  <dcterms:created xsi:type="dcterms:W3CDTF">2020-04-16T08:53:31Z</dcterms:created>
  <dcterms:modified xsi:type="dcterms:W3CDTF">2025-03-24T06:58:25Z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